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3" r:id="rId2"/>
    <p:sldId id="258" r:id="rId3"/>
    <p:sldId id="280" r:id="rId4"/>
    <p:sldId id="259" r:id="rId5"/>
    <p:sldId id="271" r:id="rId6"/>
    <p:sldId id="270" r:id="rId7"/>
    <p:sldId id="272" r:id="rId8"/>
    <p:sldId id="275" r:id="rId9"/>
    <p:sldId id="313" r:id="rId10"/>
    <p:sldId id="314" r:id="rId11"/>
    <p:sldId id="315" r:id="rId12"/>
    <p:sldId id="317" r:id="rId13"/>
    <p:sldId id="321" r:id="rId14"/>
    <p:sldId id="322" r:id="rId15"/>
    <p:sldId id="282" r:id="rId16"/>
    <p:sldId id="324" r:id="rId17"/>
    <p:sldId id="328" r:id="rId18"/>
    <p:sldId id="325" r:id="rId19"/>
    <p:sldId id="346" r:id="rId20"/>
    <p:sldId id="329" r:id="rId21"/>
    <p:sldId id="330" r:id="rId22"/>
    <p:sldId id="331" r:id="rId23"/>
    <p:sldId id="332" r:id="rId24"/>
    <p:sldId id="345" r:id="rId25"/>
    <p:sldId id="342" r:id="rId26"/>
    <p:sldId id="341" r:id="rId27"/>
    <p:sldId id="344" r:id="rId28"/>
    <p:sldId id="334" r:id="rId29"/>
    <p:sldId id="336" r:id="rId30"/>
    <p:sldId id="347" r:id="rId31"/>
    <p:sldId id="338" r:id="rId32"/>
    <p:sldId id="339" r:id="rId3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TICIA LAGO MÓRI" initials="LLM" lastIdx="0" clrIdx="0">
    <p:extLst>
      <p:ext uri="{19B8F6BF-5375-455C-9EA6-DF929625EA0E}">
        <p15:presenceInfo xmlns:p15="http://schemas.microsoft.com/office/powerpoint/2012/main" userId="LETICIA LAGO MÓ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3BF"/>
    <a:srgbClr val="BDE2F1"/>
    <a:srgbClr val="165580"/>
    <a:srgbClr val="79D7E1"/>
    <a:srgbClr val="34A1C4"/>
    <a:srgbClr val="2079B8"/>
    <a:srgbClr val="BFD8E7"/>
    <a:srgbClr val="C3C9C9"/>
    <a:srgbClr val="C7E1F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3529" autoAdjust="0"/>
  </p:normalViewPr>
  <p:slideViewPr>
    <p:cSldViewPr snapToGrid="0">
      <p:cViewPr varScale="1">
        <p:scale>
          <a:sx n="54" d="100"/>
          <a:sy n="54" d="100"/>
        </p:scale>
        <p:origin x="50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2" d="100"/>
          <a:sy n="72" d="100"/>
        </p:scale>
        <p:origin x="41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Freq. Erros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1-749E-4529-A1A6-5419C5DD7C65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3-749E-4529-A1A6-5419C5DD7C65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5-749E-4529-A1A6-5419C5DD7C65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7-749E-4529-A1A6-5419C5DD7C65}"/>
              </c:ext>
            </c:extLst>
          </c:dPt>
          <c:dLbls>
            <c:dLbl>
              <c:idx val="1"/>
              <c:layout>
                <c:manualLayout>
                  <c:x val="-1.7195767195767195E-2"/>
                  <c:y val="-3.216374269005858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49E-4529-A1A6-5419C5DD7C65}"/>
                </c:ext>
              </c:extLst>
            </c:dLbl>
            <c:dLbl>
              <c:idx val="2"/>
              <c:layout>
                <c:manualLayout>
                  <c:x val="-1.3227513227513275E-2"/>
                  <c:y val="-2.63157894736842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49E-4529-A1A6-5419C5DD7C65}"/>
                </c:ext>
              </c:extLst>
            </c:dLbl>
            <c:dLbl>
              <c:idx val="3"/>
              <c:layout>
                <c:manualLayout>
                  <c:x val="-1.8518518518518615E-2"/>
                  <c:y val="-4.97076023391813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49E-4529-A1A6-5419C5DD7C65}"/>
                </c:ext>
              </c:extLst>
            </c:dLbl>
            <c:dLbl>
              <c:idx val="4"/>
              <c:layout>
                <c:manualLayout>
                  <c:x val="-5.2910052910052907E-3"/>
                  <c:y val="2.0467836257309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D5B-4790-9681-FF0CECD76294}"/>
                </c:ext>
              </c:extLst>
            </c:dLbl>
            <c:dLbl>
              <c:idx val="5"/>
              <c:layout>
                <c:manualLayout>
                  <c:x val="-1.9841269841269937E-2"/>
                  <c:y val="4.67836257309940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D5B-4790-9681-FF0CECD76294}"/>
                </c:ext>
              </c:extLst>
            </c:dLbl>
            <c:dLbl>
              <c:idx val="6"/>
              <c:layout>
                <c:manualLayout>
                  <c:x val="-6.6137566137567105E-3"/>
                  <c:y val="4.38596491228069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D5B-4790-9681-FF0CECD76294}"/>
                </c:ext>
              </c:extLst>
            </c:dLbl>
            <c:dLbl>
              <c:idx val="7"/>
              <c:layout>
                <c:manualLayout>
                  <c:x val="-3.968253968253968E-3"/>
                  <c:y val="-1.7543859649122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0D5B-4790-9681-FF0CECD762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19ºC</c:v>
                </c:pt>
                <c:pt idx="1">
                  <c:v>24ºC</c:v>
                </c:pt>
                <c:pt idx="2">
                  <c:v>26ºC</c:v>
                </c:pt>
                <c:pt idx="3">
                  <c:v>28ºC</c:v>
                </c:pt>
                <c:pt idx="4">
                  <c:v>30ºC</c:v>
                </c:pt>
                <c:pt idx="5">
                  <c:v>32ºC</c:v>
                </c:pt>
                <c:pt idx="6">
                  <c:v>34ºC</c:v>
                </c:pt>
                <c:pt idx="7">
                  <c:v>36ºC</c:v>
                </c:pt>
              </c:strCache>
            </c:strRef>
          </c:cat>
          <c:val>
            <c:numRef>
              <c:f>Sheet1!$C$2:$C$9</c:f>
              <c:numCache>
                <c:formatCode>0</c:formatCode>
                <c:ptCount val="8"/>
                <c:pt idx="0">
                  <c:v>89</c:v>
                </c:pt>
                <c:pt idx="1">
                  <c:v>5</c:v>
                </c:pt>
                <c:pt idx="2">
                  <c:v>3.5</c:v>
                </c:pt>
                <c:pt idx="3">
                  <c:v>12</c:v>
                </c:pt>
                <c:pt idx="4">
                  <c:v>75</c:v>
                </c:pt>
                <c:pt idx="5">
                  <c:v>270</c:v>
                </c:pt>
                <c:pt idx="6">
                  <c:v>550</c:v>
                </c:pt>
                <c:pt idx="7">
                  <c:v>700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A655-4A76-B9D5-8F6E90FF97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3410872"/>
        <c:axId val="263403656"/>
        <c:extLst/>
      </c:lineChart>
      <c:catAx>
        <c:axId val="263410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3403656"/>
        <c:crosses val="autoZero"/>
        <c:auto val="1"/>
        <c:lblAlgn val="ctr"/>
        <c:lblOffset val="100"/>
        <c:noMultiLvlLbl val="0"/>
      </c:catAx>
      <c:valAx>
        <c:axId val="263403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3410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 b="1" i="0" baseline="0"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69B0D5-7F55-455B-B769-84B61581E250}" type="datetime1">
              <a:rPr lang="pt-BR" smtClean="0"/>
              <a:t>08/06/2019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FE56F6-A70B-491B-A989-29E38C94819E}" type="datetime1">
              <a:rPr lang="pt-BR" noProof="0" smtClean="0"/>
              <a:t>08/06/2019</a:t>
            </a:fld>
            <a:endParaRPr lang="pt-BR" noProof="0"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9A179D-2D27-49E2-B022-8EDDA2EFE68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8613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2874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1499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25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67319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29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12850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30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198971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2947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9852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5084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4655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8297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6702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1932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12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68732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14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0726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344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pt-BR" sz="1800" noProof="0" dirty="0"/>
          </a:p>
        </p:txBody>
      </p:sp>
      <p:sp>
        <p:nvSpPr>
          <p:cNvPr id="7" name="Forma Livre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540BCD-A9BE-4069-AF5C-2A3DFF693F79}" type="datetime1">
              <a:rPr lang="pt-BR" noProof="0" smtClean="0"/>
              <a:t>08/06/2019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uas Imagens com Le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Retângulo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 dirty="0"/>
          </a:p>
        </p:txBody>
      </p:sp>
      <p:sp>
        <p:nvSpPr>
          <p:cNvPr id="12" name="Retângulo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ECCB52-40C2-4E99-85EA-E8A293866E2D}" type="datetime1">
              <a:rPr lang="pt-BR" noProof="0" smtClean="0"/>
              <a:t>08/06/2019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4EF33E-C11E-476F-ABF9-879EF9D37700}" type="datetime1">
              <a:rPr lang="pt-BR" noProof="0" smtClean="0"/>
              <a:t>08/06/2019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3A9F66-FD54-49C7-9D08-483FEB75E766}" type="datetime1">
              <a:rPr lang="pt-BR" noProof="0" smtClean="0"/>
              <a:t>08/06/2019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7F8E3F6-DE14-48B2-B2BC-6FABA9630FB8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6F022E-73DC-465B-A81F-663C39E9C6BC}" type="datetime1">
              <a:rPr lang="pt-BR" noProof="0" smtClean="0"/>
              <a:t>08/06/2019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de título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sz="1800" noProof="0" dirty="0"/>
          </a:p>
        </p:txBody>
      </p:sp>
      <p:sp>
        <p:nvSpPr>
          <p:cNvPr id="11" name="Forma Livre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12" name="Forma Livre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5" name="Espaço reservado para imagem 14" descr="Um espaço reservado vazio para adicionar uma imagem. Clique no espaço reservado e selecione a imagem que você deseja adicionar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sz="1800" noProof="0" dirty="0"/>
          </a:p>
        </p:txBody>
      </p:sp>
      <p:sp>
        <p:nvSpPr>
          <p:cNvPr id="8" name="Forma Livre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9" name="Forma Liv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10" name="Forma Liv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2D7E7-0E3D-42EA-B60A-46262A5D0676}" type="datetime1">
              <a:rPr lang="pt-BR" noProof="0" smtClean="0"/>
              <a:t>08/06/2019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DCB2DA-9F14-430D-AF4F-64B6EB5E00E7}" type="datetime1">
              <a:rPr lang="pt-BR" noProof="0" smtClean="0"/>
              <a:t>08/06/2019</a:t>
            </a:fld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A91CED-09DA-4ECE-92C8-759A4ED95185}" type="datetime1">
              <a:rPr lang="pt-BR" noProof="0" smtClean="0"/>
              <a:t>08/06/2019</a:t>
            </a:fld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518F8F-CA65-4BFD-A461-B66071DAF05B}" type="datetime1">
              <a:rPr lang="pt-BR" noProof="0" smtClean="0"/>
              <a:t>08/06/2019</a:t>
            </a:fld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F51EBE-146A-4C5F-B6C5-AA4426FEB226}" type="datetime1">
              <a:rPr lang="pt-BR" noProof="0" smtClean="0"/>
              <a:t>08/06/2019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F879DE6-BF0A-412B-BA5D-89651B90F81D}" type="datetime1">
              <a:rPr lang="pt-BR" noProof="0" smtClean="0"/>
              <a:t>08/06/2019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7F8E3F6-DE14-48B2-B2BC-6FABA9630FB8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robotizando.com.br/pt-br/wp-content/uploads/2016/02/blocosArduino.pn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hyperlink" Target="http://nodetechhumi.azurewebsites.net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39.jpg"/><Relationship Id="rId5" Type="http://schemas.openxmlformats.org/officeDocument/2006/relationships/image" Target="../media/image36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Imagem 15" descr="Uma imagem contendo céu, ao ar livre, água, pessoa&#10;&#10;Descrição gerada automaticamente">
            <a:extLst>
              <a:ext uri="{FF2B5EF4-FFF2-40B4-BE49-F238E27FC236}">
                <a16:creationId xmlns:a16="http://schemas.microsoft.com/office/drawing/2014/main" id="{09A7FCBB-ACCF-4FCF-803E-2C3B9DDC1E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8150" r="38889"/>
          <a:stretch/>
        </p:blipFill>
        <p:spPr>
          <a:xfrm>
            <a:off x="6743703" y="0"/>
            <a:ext cx="5448297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A54163-7CFF-48B0-BF59-34DC25B5A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98" b="89914" l="9908" r="90501">
                        <a14:foregroundMark x1="14300" y1="29683" x2="16139" y2="54179"/>
                        <a14:foregroundMark x1="16139" y1="54179" x2="15628" y2="63112"/>
                        <a14:foregroundMark x1="23596" y1="46398" x2="23596" y2="56484"/>
                        <a14:foregroundMark x1="32686" y1="47839" x2="32074" y2="53602"/>
                        <a14:foregroundMark x1="41471" y1="42075" x2="41471" y2="53602"/>
                        <a14:foregroundMark x1="64454" y1="49856" x2="64454" y2="59366"/>
                        <a14:foregroundMark x1="77120" y1="44957" x2="81205" y2="46974"/>
                        <a14:foregroundMark x1="89990" y1="46974" x2="90501" y2="49280"/>
                        <a14:foregroundMark x1="90296" y1="34582" x2="90296" y2="34582"/>
                        <a14:foregroundMark x1="59040" y1="54467" x2="58529" y2="49856"/>
                        <a14:foregroundMark x1="19714" y1="53026" x2="20020" y2="56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67" y="2449156"/>
            <a:ext cx="5528918" cy="1959688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37257" y="3865503"/>
            <a:ext cx="4971966" cy="771790"/>
          </a:xfrm>
        </p:spPr>
        <p:txBody>
          <a:bodyPr rtlCol="0">
            <a:normAutofit/>
          </a:bodyPr>
          <a:lstStyle/>
          <a:p>
            <a:pPr rtl="0"/>
            <a:r>
              <a:rPr lang="pt-BR" sz="1800" b="1" spc="300" dirty="0">
                <a:solidFill>
                  <a:srgbClr val="0083BF"/>
                </a:solidFill>
                <a:cs typeface="Segoe UI" panose="020B0502040204020203" pitchFamily="34" charset="0"/>
              </a:rPr>
              <a:t>SOLUÇÕES PARA PRODUTIVIDADE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9006B70-61CC-4BF9-8A3F-02A5DA7AD81D}"/>
              </a:ext>
            </a:extLst>
          </p:cNvPr>
          <p:cNvSpPr txBox="1">
            <a:spLocks/>
          </p:cNvSpPr>
          <p:nvPr/>
        </p:nvSpPr>
        <p:spPr>
          <a:xfrm>
            <a:off x="1007564" y="469739"/>
            <a:ext cx="4605440" cy="1221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pt-BR" sz="2000" b="1" spc="5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BANDTEC - DIGITAL SCHOOL</a:t>
            </a:r>
            <a:br>
              <a:rPr lang="pt-BR" sz="2000" b="1" spc="3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pc="2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GERAÇÃO FUTURA</a:t>
            </a:r>
            <a:endParaRPr lang="pt-BR" sz="2000" spc="2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23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B7F8DF5-A003-4445-9EA5-6A2A01355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46409"/>
            <a:ext cx="9601200" cy="645213"/>
          </a:xfrm>
        </p:spPr>
        <p:txBody>
          <a:bodyPr/>
          <a:lstStyle/>
          <a:p>
            <a:r>
              <a:rPr lang="pt-BR" b="1" dirty="0"/>
              <a:t>Funções da equipe no projeto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97BEE10-0949-4602-B63C-7DDF0BEFFD8F}"/>
              </a:ext>
            </a:extLst>
          </p:cNvPr>
          <p:cNvSpPr/>
          <p:nvPr/>
        </p:nvSpPr>
        <p:spPr>
          <a:xfrm>
            <a:off x="1425388" y="2267132"/>
            <a:ext cx="9471211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As funções foram divididas pelos integrantes de forma a criar a oportunidade para que todos os viessem a participar de diferentes partes do projeto.  </a:t>
            </a:r>
          </a:p>
        </p:txBody>
      </p:sp>
    </p:spTree>
    <p:extLst>
      <p:ext uri="{BB962C8B-B14F-4D97-AF65-F5344CB8AC3E}">
        <p14:creationId xmlns:p14="http://schemas.microsoft.com/office/powerpoint/2010/main" val="371686075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67025F-6BEE-4649-A12A-466064698DA6}"/>
              </a:ext>
            </a:extLst>
          </p:cNvPr>
          <p:cNvSpPr txBox="1"/>
          <p:nvPr/>
        </p:nvSpPr>
        <p:spPr>
          <a:xfrm>
            <a:off x="975918" y="650038"/>
            <a:ext cx="3861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Calibri (Headings)"/>
              </a:rPr>
              <a:t>Gestão de riscos</a:t>
            </a:r>
          </a:p>
        </p:txBody>
      </p:sp>
      <p:pic>
        <p:nvPicPr>
          <p:cNvPr id="4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A142E7A0-7809-4B97-9B9E-21D350F4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613104" y="2530040"/>
            <a:ext cx="387694" cy="227447"/>
          </a:xfrm>
          <a:prstGeom prst="rect">
            <a:avLst/>
          </a:prstGeom>
        </p:spPr>
      </p:pic>
      <p:pic>
        <p:nvPicPr>
          <p:cNvPr id="6" name="Imagem 8">
            <a:extLst>
              <a:ext uri="{FF2B5EF4-FFF2-40B4-BE49-F238E27FC236}">
                <a16:creationId xmlns:a16="http://schemas.microsoft.com/office/drawing/2014/main" id="{1129DDB5-C452-4F75-9ACF-3E6728813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211587" y="5703538"/>
            <a:ext cx="192219" cy="227816"/>
          </a:xfrm>
          <a:prstGeom prst="rect">
            <a:avLst/>
          </a:prstGeom>
        </p:spPr>
      </p:pic>
      <p:pic>
        <p:nvPicPr>
          <p:cNvPr id="7" name="Imagem 10">
            <a:extLst>
              <a:ext uri="{FF2B5EF4-FFF2-40B4-BE49-F238E27FC236}">
                <a16:creationId xmlns:a16="http://schemas.microsoft.com/office/drawing/2014/main" id="{5F8BD8C3-DE90-4FCD-973E-96E21477C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363522" y="2338390"/>
            <a:ext cx="334659" cy="205008"/>
          </a:xfrm>
          <a:prstGeom prst="rect">
            <a:avLst/>
          </a:prstGeom>
        </p:spPr>
      </p:pic>
      <p:pic>
        <p:nvPicPr>
          <p:cNvPr id="8" name="Imagem 12">
            <a:extLst>
              <a:ext uri="{FF2B5EF4-FFF2-40B4-BE49-F238E27FC236}">
                <a16:creationId xmlns:a16="http://schemas.microsoft.com/office/drawing/2014/main" id="{668AABF5-72B3-46A9-854D-62160AA03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30680" y="2121995"/>
            <a:ext cx="515484" cy="158431"/>
          </a:xfrm>
          <a:prstGeom prst="rect">
            <a:avLst/>
          </a:prstGeom>
        </p:spPr>
      </p:pic>
      <p:pic>
        <p:nvPicPr>
          <p:cNvPr id="9" name="Imagem 14">
            <a:extLst>
              <a:ext uri="{FF2B5EF4-FFF2-40B4-BE49-F238E27FC236}">
                <a16:creationId xmlns:a16="http://schemas.microsoft.com/office/drawing/2014/main" id="{BB8D405D-163D-4074-A6A7-73C235FC5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1495789" y="3480521"/>
            <a:ext cx="174579" cy="173900"/>
          </a:xfrm>
          <a:prstGeom prst="rect">
            <a:avLst/>
          </a:prstGeom>
        </p:spPr>
      </p:pic>
      <p:pic>
        <p:nvPicPr>
          <p:cNvPr id="10" name="Imagem 16" descr="Uma imagem contendo objeto&#10;&#10;Descrição gerada automaticamente">
            <a:extLst>
              <a:ext uri="{FF2B5EF4-FFF2-40B4-BE49-F238E27FC236}">
                <a16:creationId xmlns:a16="http://schemas.microsoft.com/office/drawing/2014/main" id="{118D834D-2905-4B85-B73D-F3E824BA5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342944" y="5478154"/>
            <a:ext cx="351791" cy="101690"/>
          </a:xfrm>
          <a:prstGeom prst="rect">
            <a:avLst/>
          </a:prstGeom>
        </p:spPr>
      </p:pic>
      <p:pic>
        <p:nvPicPr>
          <p:cNvPr id="11" name="Imagem 18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63E674F9-988E-4EE8-AA72-EE09CD708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9180403" y="3792474"/>
            <a:ext cx="204371" cy="138680"/>
          </a:xfrm>
          <a:prstGeom prst="rect">
            <a:avLst/>
          </a:prstGeom>
        </p:spPr>
      </p:pic>
      <p:pic>
        <p:nvPicPr>
          <p:cNvPr id="12" name="Imagem 20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DC99FB5A-5EF2-42BC-A1D3-E99C2DE1E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414733" y="4275679"/>
            <a:ext cx="292595" cy="203480"/>
          </a:xfrm>
          <a:prstGeom prst="rect">
            <a:avLst/>
          </a:prstGeom>
        </p:spPr>
      </p:pic>
      <p:pic>
        <p:nvPicPr>
          <p:cNvPr id="13" name="Imagem 22">
            <a:extLst>
              <a:ext uri="{FF2B5EF4-FFF2-40B4-BE49-F238E27FC236}">
                <a16:creationId xmlns:a16="http://schemas.microsoft.com/office/drawing/2014/main" id="{77A377B6-B1A4-4409-B0FD-B20F3F76C2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243895" y="3650660"/>
            <a:ext cx="315206" cy="128804"/>
          </a:xfrm>
          <a:prstGeom prst="rect">
            <a:avLst/>
          </a:prstGeom>
        </p:spPr>
      </p:pic>
      <p:pic>
        <p:nvPicPr>
          <p:cNvPr id="14" name="Imagem 24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41469E0B-110D-40E5-B72D-2F7B4565E7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5677644" y="6049342"/>
            <a:ext cx="177110" cy="177110"/>
          </a:xfrm>
          <a:prstGeom prst="rect">
            <a:avLst/>
          </a:prstGeom>
        </p:spPr>
      </p:pic>
      <p:pic>
        <p:nvPicPr>
          <p:cNvPr id="15" name="Imagem 26">
            <a:extLst>
              <a:ext uri="{FF2B5EF4-FFF2-40B4-BE49-F238E27FC236}">
                <a16:creationId xmlns:a16="http://schemas.microsoft.com/office/drawing/2014/main" id="{4F3C7689-2B80-44FC-BB43-0DFBB432E0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4501861" y="3556600"/>
            <a:ext cx="158431" cy="158431"/>
          </a:xfrm>
          <a:prstGeom prst="rect">
            <a:avLst/>
          </a:prstGeom>
        </p:spPr>
      </p:pic>
      <p:pic>
        <p:nvPicPr>
          <p:cNvPr id="16" name="Imagem 28">
            <a:extLst>
              <a:ext uri="{FF2B5EF4-FFF2-40B4-BE49-F238E27FC236}">
                <a16:creationId xmlns:a16="http://schemas.microsoft.com/office/drawing/2014/main" id="{1A1F780C-769A-409B-9074-C21DEDFE4D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2005661" y="4985522"/>
            <a:ext cx="135089" cy="135089"/>
          </a:xfrm>
          <a:prstGeom prst="rect">
            <a:avLst/>
          </a:prstGeom>
        </p:spPr>
      </p:pic>
      <p:pic>
        <p:nvPicPr>
          <p:cNvPr id="17" name="Imagem 30">
            <a:extLst>
              <a:ext uri="{FF2B5EF4-FFF2-40B4-BE49-F238E27FC236}">
                <a16:creationId xmlns:a16="http://schemas.microsoft.com/office/drawing/2014/main" id="{68FDF700-5E1D-4BAD-87C5-76AAAF3F90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1148915" y="6063944"/>
            <a:ext cx="298886" cy="1225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56E123-4C6E-4F7E-A720-0BEE5B2E89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3111995" y="4592859"/>
            <a:ext cx="330848" cy="113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2F00B2-775E-43F5-AF4B-9768A8529877}"/>
              </a:ext>
            </a:extLst>
          </p:cNvPr>
          <p:cNvSpPr/>
          <p:nvPr/>
        </p:nvSpPr>
        <p:spPr>
          <a:xfrm>
            <a:off x="-1" y="1514475"/>
            <a:ext cx="12191999" cy="5343525"/>
          </a:xfrm>
          <a:prstGeom prst="rect">
            <a:avLst/>
          </a:prstGeom>
          <a:solidFill>
            <a:srgbClr val="F9F9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F8D31C2A-2A37-4D1C-9462-CA9E6898B5E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3044504"/>
            <a:ext cx="12192000" cy="16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9440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Tecnologias e Ferramentas Utilizadas</a:t>
            </a:r>
          </a:p>
        </p:txBody>
      </p:sp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0B12A99-9D35-4890-BD5E-B7578258B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98" y="1504546"/>
            <a:ext cx="3280320" cy="192445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FDF8951-3F5C-47AC-8D19-380C37257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507" y="4675288"/>
            <a:ext cx="1626394" cy="192757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715635A-68C2-4CF3-A056-F955AF49E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882" y="1480311"/>
            <a:ext cx="2831591" cy="173459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3C2AD72-F574-4C9E-8D9F-FEF37CB79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3" y="1611433"/>
            <a:ext cx="4361569" cy="134050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9EF7266-E820-496A-9841-3B14D7CC61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3069" y="2854550"/>
            <a:ext cx="1477130" cy="1471383"/>
          </a:xfrm>
          <a:prstGeom prst="rect">
            <a:avLst/>
          </a:prstGeom>
        </p:spPr>
      </p:pic>
      <p:pic>
        <p:nvPicPr>
          <p:cNvPr id="17" name="Imagem 16" descr="Uma imagem contendo objeto&#10;&#10;Descrição gerada automaticamente">
            <a:extLst>
              <a:ext uri="{FF2B5EF4-FFF2-40B4-BE49-F238E27FC236}">
                <a16:creationId xmlns:a16="http://schemas.microsoft.com/office/drawing/2014/main" id="{E609E85E-28F7-49E7-B22F-12B8E8B22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436" y="5390944"/>
            <a:ext cx="2976562" cy="860412"/>
          </a:xfrm>
          <a:prstGeom prst="rect">
            <a:avLst/>
          </a:prstGeom>
        </p:spPr>
      </p:pic>
      <p:pic>
        <p:nvPicPr>
          <p:cNvPr id="19" name="Imagem 18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E6F56BA2-DF13-49E7-97B8-0C007DDC2B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7475" y="3429279"/>
            <a:ext cx="1729202" cy="1173387"/>
          </a:xfrm>
          <a:prstGeom prst="rect">
            <a:avLst/>
          </a:prstGeom>
        </p:spPr>
      </p:pic>
      <p:pic>
        <p:nvPicPr>
          <p:cNvPr id="21" name="Imagem 20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F1A806DF-6158-4EF4-A561-6269A4524A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0029" y="3429000"/>
            <a:ext cx="2475688" cy="172167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6C4C144-9229-4AF5-9AF0-BF6A5FA992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801" y="3361149"/>
            <a:ext cx="2667000" cy="1089827"/>
          </a:xfrm>
          <a:prstGeom prst="rect">
            <a:avLst/>
          </a:prstGeom>
        </p:spPr>
      </p:pic>
      <p:pic>
        <p:nvPicPr>
          <p:cNvPr id="25" name="Imagem 24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46AA173A-F220-46A8-BBB7-92F7CA2D28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97455" y="5399419"/>
            <a:ext cx="1498545" cy="149854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EB3AB1F-1543-44D3-8D87-B239633E75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2993" y="3046038"/>
            <a:ext cx="1340505" cy="1340505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F65B9C5-1452-48DB-BDB3-F025252841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3451" y="4649124"/>
            <a:ext cx="1143000" cy="11430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C59CB842-2ACA-4CAB-A11B-11F4745547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0500" y="5821150"/>
            <a:ext cx="2528903" cy="1036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09CDE7-D771-45DD-816F-21609E535E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85544" y="4421255"/>
            <a:ext cx="2799355" cy="95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64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C4D79-823E-423C-A0E5-74C976ED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Requisitos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619832-166D-4CE4-A94E-4580309B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686"/>
            <a:ext cx="12192000" cy="457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1660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C38B5-470B-4159-9831-B04DDD84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Sprint Backlog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1E6219-4694-41A6-B7C9-A3515A2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93" y="1533525"/>
            <a:ext cx="11581977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71933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CCA23AB7-17F5-498A-BC67-1DBC3DA3B9EB}"/>
              </a:ext>
            </a:extLst>
          </p:cNvPr>
          <p:cNvSpPr txBox="1"/>
          <p:nvPr/>
        </p:nvSpPr>
        <p:spPr>
          <a:xfrm>
            <a:off x="281424" y="2828835"/>
            <a:ext cx="7034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Desenvolvimento </a:t>
            </a:r>
          </a:p>
        </p:txBody>
      </p:sp>
    </p:spTree>
    <p:extLst>
      <p:ext uri="{BB962C8B-B14F-4D97-AF65-F5344CB8AC3E}">
        <p14:creationId xmlns:p14="http://schemas.microsoft.com/office/powerpoint/2010/main" val="45522078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8" descr="blocosArduino">
            <a:hlinkClick r:id="rId2"/>
            <a:extLst>
              <a:ext uri="{FF2B5EF4-FFF2-40B4-BE49-F238E27FC236}">
                <a16:creationId xmlns:a16="http://schemas.microsoft.com/office/drawing/2014/main" id="{437421F7-1ACE-470B-A7F0-6B526FC0F26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6"/>
          <a:stretch/>
        </p:blipFill>
        <p:spPr bwMode="auto">
          <a:xfrm>
            <a:off x="2513012" y="1614488"/>
            <a:ext cx="7165976" cy="5243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99E0B5F-5C20-4362-AC52-E41AF9F88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pt-BR" b="1" dirty="0"/>
              <a:t>Aquisição de dados pelo Arduino</a:t>
            </a:r>
          </a:p>
        </p:txBody>
      </p:sp>
    </p:spTree>
    <p:extLst>
      <p:ext uri="{BB962C8B-B14F-4D97-AF65-F5344CB8AC3E}">
        <p14:creationId xmlns:p14="http://schemas.microsoft.com/office/powerpoint/2010/main" val="254973834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Low</a:t>
            </a:r>
            <a:r>
              <a:rPr lang="pt-BR" b="1" dirty="0"/>
              <a:t> </a:t>
            </a:r>
            <a:r>
              <a:rPr lang="pt-BR" b="1" dirty="0" err="1"/>
              <a:t>Level</a:t>
            </a:r>
            <a:r>
              <a:rPr lang="pt-BR" b="1" dirty="0"/>
              <a:t> Design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83" y="1535203"/>
            <a:ext cx="8558113" cy="51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509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266DA-3B42-47ED-8D04-E2101F1D7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3" y="1552359"/>
            <a:ext cx="5857874" cy="5305641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9D814223-C7F9-45DA-8E74-FA30CDB2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pt-BR" b="1" dirty="0"/>
              <a:t>Banco de Dados – Modelo Lógico</a:t>
            </a:r>
          </a:p>
        </p:txBody>
      </p:sp>
    </p:spTree>
    <p:extLst>
      <p:ext uri="{BB962C8B-B14F-4D97-AF65-F5344CB8AC3E}">
        <p14:creationId xmlns:p14="http://schemas.microsoft.com/office/powerpoint/2010/main" val="297096304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48B4CCB-48D5-4615-B65A-BB72B49C1220}"/>
              </a:ext>
            </a:extLst>
          </p:cNvPr>
          <p:cNvSpPr txBox="1"/>
          <p:nvPr/>
        </p:nvSpPr>
        <p:spPr>
          <a:xfrm>
            <a:off x="450555" y="2811478"/>
            <a:ext cx="5987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17846757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34442" y="658630"/>
            <a:ext cx="9559938" cy="589072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b="1" dirty="0">
                <a:latin typeface="+mn-lt"/>
                <a:cs typeface="Segoe UI" panose="020B0502040204020203" pitchFamily="34" charset="0"/>
              </a:rPr>
              <a:t>Membros do grupo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A536BC0-71D5-493A-AC82-8C238B612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156" y="3747208"/>
            <a:ext cx="2312884" cy="48232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27D5D58-1E11-44B9-BA77-F34FEC344D63}"/>
              </a:ext>
            </a:extLst>
          </p:cNvPr>
          <p:cNvSpPr/>
          <p:nvPr/>
        </p:nvSpPr>
        <p:spPr>
          <a:xfrm>
            <a:off x="1234442" y="2203051"/>
            <a:ext cx="1313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5B0232E-761E-4D9E-911A-FCEC26563C16}"/>
              </a:ext>
            </a:extLst>
          </p:cNvPr>
          <p:cNvSpPr/>
          <p:nvPr/>
        </p:nvSpPr>
        <p:spPr>
          <a:xfrm>
            <a:off x="1234442" y="2372328"/>
            <a:ext cx="2084545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ADRIANA ELVA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BE3649B-3930-4108-BE8A-3E85ACF76BC2}"/>
              </a:ext>
            </a:extLst>
          </p:cNvPr>
          <p:cNvSpPr/>
          <p:nvPr/>
        </p:nvSpPr>
        <p:spPr>
          <a:xfrm>
            <a:off x="1234442" y="3577931"/>
            <a:ext cx="1313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808D0C1-D171-4D94-B0DF-340A7F939B13}"/>
              </a:ext>
            </a:extLst>
          </p:cNvPr>
          <p:cNvSpPr/>
          <p:nvPr/>
        </p:nvSpPr>
        <p:spPr>
          <a:xfrm>
            <a:off x="1234442" y="3747208"/>
            <a:ext cx="2701573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FERNANDA ESTEVES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9298F90-4485-4A4D-A05B-246DE8F88DD1}"/>
              </a:ext>
            </a:extLst>
          </p:cNvPr>
          <p:cNvSpPr/>
          <p:nvPr/>
        </p:nvSpPr>
        <p:spPr>
          <a:xfrm>
            <a:off x="1234442" y="5059949"/>
            <a:ext cx="21383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 OWNER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C33245C-6953-4999-91AA-734F4E849FDE}"/>
              </a:ext>
            </a:extLst>
          </p:cNvPr>
          <p:cNvSpPr/>
          <p:nvPr/>
        </p:nvSpPr>
        <p:spPr>
          <a:xfrm>
            <a:off x="1234442" y="5229226"/>
            <a:ext cx="2789225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GUSTAVO HENRIQUE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3CDB725-A206-4B99-B6FC-44782DD25920}"/>
              </a:ext>
            </a:extLst>
          </p:cNvPr>
          <p:cNvSpPr/>
          <p:nvPr/>
        </p:nvSpPr>
        <p:spPr>
          <a:xfrm>
            <a:off x="5755020" y="2203051"/>
            <a:ext cx="1313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DD25B3F-066B-42F5-976A-9B6D6BDA2A0B}"/>
              </a:ext>
            </a:extLst>
          </p:cNvPr>
          <p:cNvSpPr/>
          <p:nvPr/>
        </p:nvSpPr>
        <p:spPr>
          <a:xfrm>
            <a:off x="5755020" y="2372328"/>
            <a:ext cx="1638013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Leticia Lago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8034D9C-A896-480F-B537-DBC92ECAB248}"/>
              </a:ext>
            </a:extLst>
          </p:cNvPr>
          <p:cNvSpPr/>
          <p:nvPr/>
        </p:nvSpPr>
        <p:spPr>
          <a:xfrm>
            <a:off x="5755020" y="3577931"/>
            <a:ext cx="1313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D2B810E-92D5-47BB-8313-9812B4EAE469}"/>
              </a:ext>
            </a:extLst>
          </p:cNvPr>
          <p:cNvSpPr/>
          <p:nvPr/>
        </p:nvSpPr>
        <p:spPr>
          <a:xfrm>
            <a:off x="5755020" y="3747208"/>
            <a:ext cx="2090380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Natália Medina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AC14C04-82E0-443A-B375-780D764DA189}"/>
              </a:ext>
            </a:extLst>
          </p:cNvPr>
          <p:cNvSpPr/>
          <p:nvPr/>
        </p:nvSpPr>
        <p:spPr>
          <a:xfrm>
            <a:off x="5755020" y="5059949"/>
            <a:ext cx="19399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SCRUM MASTER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C0AA623-26EC-4B74-8A9F-9265A9F78222}"/>
              </a:ext>
            </a:extLst>
          </p:cNvPr>
          <p:cNvSpPr/>
          <p:nvPr/>
        </p:nvSpPr>
        <p:spPr>
          <a:xfrm>
            <a:off x="5755020" y="5229226"/>
            <a:ext cx="2049728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Vitor Leonardo</a:t>
            </a:r>
          </a:p>
        </p:txBody>
      </p: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Demonstração do site e aplicação web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40BF6C-836F-477C-9527-4A158F86F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2098323"/>
            <a:ext cx="5462586" cy="424736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456F8B9-E304-4FA4-9D1F-1087B7A30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7" r="6457"/>
          <a:stretch/>
        </p:blipFill>
        <p:spPr>
          <a:xfrm>
            <a:off x="3372407" y="2314935"/>
            <a:ext cx="5126131" cy="2499954"/>
          </a:xfrm>
          <a:prstGeom prst="rect">
            <a:avLst/>
          </a:prstGeom>
        </p:spPr>
      </p:pic>
      <p:pic>
        <p:nvPicPr>
          <p:cNvPr id="9" name="Imagem 8">
            <a:hlinkClick r:id="rId4"/>
            <a:extLst>
              <a:ext uri="{FF2B5EF4-FFF2-40B4-BE49-F238E27FC236}">
                <a16:creationId xmlns:a16="http://schemas.microsoft.com/office/drawing/2014/main" id="{7BE65E1B-1953-4D07-BFEE-856D780396B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95470" y="2764382"/>
            <a:ext cx="1601060" cy="16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9065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Plano de Homologação – Premissas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C9F8B3-C239-43AC-BAE7-68648646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4630"/>
            <a:ext cx="12192000" cy="552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9491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Plano de Homologação – Checklist de Funcionalidades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5F94BA1-6576-44F7-BC66-6C1510D63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00" y="1463040"/>
            <a:ext cx="10654329" cy="513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42344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Cenários de testes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1481C1-C620-4E03-BCF6-1B58CF63C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0455"/>
            <a:ext cx="12192000" cy="422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9561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48B4CCB-48D5-4615-B65A-BB72B49C1220}"/>
              </a:ext>
            </a:extLst>
          </p:cNvPr>
          <p:cNvSpPr txBox="1"/>
          <p:nvPr/>
        </p:nvSpPr>
        <p:spPr>
          <a:xfrm>
            <a:off x="793198" y="2373193"/>
            <a:ext cx="53635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Manual </a:t>
            </a:r>
          </a:p>
          <a:p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Instalação </a:t>
            </a:r>
          </a:p>
        </p:txBody>
      </p:sp>
    </p:spTree>
    <p:extLst>
      <p:ext uri="{BB962C8B-B14F-4D97-AF65-F5344CB8AC3E}">
        <p14:creationId xmlns:p14="http://schemas.microsoft.com/office/powerpoint/2010/main" val="382516949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73" b="91045" l="398" r="100000">
                        <a14:foregroundMark x1="4382" y1="20896" x2="21912" y2="20398"/>
                        <a14:foregroundMark x1="21912" y1="20398" x2="21116" y2="35821"/>
                        <a14:foregroundMark x1="29880" y1="44776" x2="37450" y2="45274"/>
                        <a14:foregroundMark x1="29880" y1="10448" x2="29880" y2="10448"/>
                        <a14:foregroundMark x1="29084" y1="85572" x2="29084" y2="855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04" y="3096070"/>
            <a:ext cx="3538253" cy="283342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8621" r="8994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879853" y="3620318"/>
            <a:ext cx="4427846" cy="184493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11" b="96226" l="10000" r="90000">
                        <a14:foregroundMark x1="32105" y1="66792" x2="33684" y2="78491"/>
                        <a14:foregroundMark x1="43158" y1="66038" x2="44737" y2="76226"/>
                        <a14:foregroundMark x1="54737" y1="66038" x2="68947" y2="75094"/>
                        <a14:foregroundMark x1="65263" y1="65660" x2="65263" y2="77358"/>
                        <a14:foregroundMark x1="64211" y1="60000" x2="65263" y2="72075"/>
                        <a14:foregroundMark x1="42632" y1="72075" x2="41053" y2="78868"/>
                        <a14:foregroundMark x1="27368" y1="66792" x2="27368" y2="75849"/>
                        <a14:foregroundMark x1="27368" y1="75849" x2="25789" y2="87170"/>
                        <a14:foregroundMark x1="33684" y1="79623" x2="62105" y2="75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2250" y="3405367"/>
            <a:ext cx="1809750" cy="252412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8667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4635" y="3630012"/>
            <a:ext cx="1765538" cy="1765538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106502" y="2485599"/>
            <a:ext cx="1783586" cy="5915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placa Arduíno Uno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3944178" y="2531232"/>
            <a:ext cx="1783586" cy="6531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Cabo USB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6217002" y="2475905"/>
            <a:ext cx="1783586" cy="6531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Protoboard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8681877" y="2475905"/>
            <a:ext cx="1486425" cy="5701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3 Fios Macho-Macho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10625230" y="2485599"/>
            <a:ext cx="1240036" cy="6045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Sensor DTH11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615" y="200492"/>
            <a:ext cx="4618401" cy="1036850"/>
          </a:xfrm>
        </p:spPr>
        <p:txBody>
          <a:bodyPr/>
          <a:lstStyle/>
          <a:p>
            <a:pPr algn="ctr"/>
            <a:r>
              <a:rPr lang="pt-BR" dirty="0">
                <a:latin typeface="Calibri (Headings)"/>
              </a:rPr>
              <a:t>Componentes Necessários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5E3FA1-2A69-414E-9959-417DC6BF108A}"/>
              </a:ext>
            </a:extLst>
          </p:cNvPr>
          <p:cNvSpPr/>
          <p:nvPr/>
        </p:nvSpPr>
        <p:spPr>
          <a:xfrm>
            <a:off x="166756" y="2328863"/>
            <a:ext cx="3595403" cy="36006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40314B-CCD1-4B38-9CF3-DAA73B9DD1BA}"/>
              </a:ext>
            </a:extLst>
          </p:cNvPr>
          <p:cNvSpPr/>
          <p:nvPr/>
        </p:nvSpPr>
        <p:spPr>
          <a:xfrm>
            <a:off x="3872855" y="2328863"/>
            <a:ext cx="1977437" cy="36006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EE252D-4BA7-4152-A706-33ADDD6B5522}"/>
              </a:ext>
            </a:extLst>
          </p:cNvPr>
          <p:cNvSpPr/>
          <p:nvPr/>
        </p:nvSpPr>
        <p:spPr>
          <a:xfrm>
            <a:off x="5960988" y="2328863"/>
            <a:ext cx="2291751" cy="36006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EA7E11-1803-48A7-8BC9-0FAC4701CB64}"/>
              </a:ext>
            </a:extLst>
          </p:cNvPr>
          <p:cNvSpPr/>
          <p:nvPr/>
        </p:nvSpPr>
        <p:spPr>
          <a:xfrm>
            <a:off x="8363435" y="2328863"/>
            <a:ext cx="2009644" cy="36006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E24C03-5675-4A61-92E8-8F85104B394E}"/>
              </a:ext>
            </a:extLst>
          </p:cNvPr>
          <p:cNvSpPr/>
          <p:nvPr/>
        </p:nvSpPr>
        <p:spPr>
          <a:xfrm>
            <a:off x="10483775" y="2328864"/>
            <a:ext cx="1622421" cy="360080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6F29CDF7-85E5-4BA7-B0A7-828BAC33B7A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535"/>
          <a:stretch/>
        </p:blipFill>
        <p:spPr>
          <a:xfrm>
            <a:off x="8453485" y="3333651"/>
            <a:ext cx="1860890" cy="215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978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4" grpId="0"/>
      <p:bldP spid="8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Como deve Conectar o Arduino:</a:t>
            </a:r>
          </a:p>
        </p:txBody>
      </p:sp>
      <p:pic>
        <p:nvPicPr>
          <p:cNvPr id="3" name="Imagem 23" descr="C:\Users\natal\AppData\Local\Microsoft\Windows\INetCache\Content.MSO\291FE3B3.tmp">
            <a:extLst>
              <a:ext uri="{FF2B5EF4-FFF2-40B4-BE49-F238E27FC236}">
                <a16:creationId xmlns:a16="http://schemas.microsoft.com/office/drawing/2014/main" id="{5AA45330-EF36-4F13-AC65-C569E6512B9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75" y="1957388"/>
            <a:ext cx="6462712" cy="43025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098E52-2E02-4057-B46E-62A2C7C8FD38}"/>
              </a:ext>
            </a:extLst>
          </p:cNvPr>
          <p:cNvSpPr/>
          <p:nvPr/>
        </p:nvSpPr>
        <p:spPr>
          <a:xfrm>
            <a:off x="752474" y="2164280"/>
            <a:ext cx="4876801" cy="335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Aft>
                <a:spcPts val="0"/>
              </a:spcAft>
            </a:pPr>
            <a:r>
              <a:rPr lang="pt-BR" sz="2400" dirty="0">
                <a:solidFill>
                  <a:schemeClr val="tx2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 </a:t>
            </a:r>
          </a:p>
          <a:p>
            <a:pPr algn="just" fontAlgn="base">
              <a:spcAft>
                <a:spcPts val="0"/>
              </a:spcAft>
            </a:pPr>
            <a:r>
              <a:rPr lang="pt-BR" sz="2400" dirty="0">
                <a:solidFill>
                  <a:schemeClr val="tx2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O Arduino deve estar conectado as seguintes portas:</a:t>
            </a:r>
          </a:p>
          <a:p>
            <a:pPr marL="342900" lvl="0" indent="-342900" algn="just" fontAlgn="base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400" dirty="0">
                <a:solidFill>
                  <a:schemeClr val="tx2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5 Volts (Alimentação);</a:t>
            </a:r>
          </a:p>
          <a:p>
            <a:pPr marL="342900" lvl="0" indent="-342900" algn="just" fontAlgn="base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400" dirty="0">
                <a:solidFill>
                  <a:schemeClr val="tx2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–5 entrada digital (Recebimento de dados); </a:t>
            </a:r>
          </a:p>
          <a:p>
            <a:pPr marL="342900" lvl="0" indent="-342900" algn="just" fontAlgn="base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400" dirty="0">
                <a:solidFill>
                  <a:schemeClr val="tx2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GND (Pino de Referência); </a:t>
            </a:r>
          </a:p>
        </p:txBody>
      </p:sp>
      <p:pic>
        <p:nvPicPr>
          <p:cNvPr id="6" name="Imagem 22" descr="C:\Users\natal\AppData\Local\Microsoft\Windows\INetCache\Content.MSO\80230B39.tmp">
            <a:extLst>
              <a:ext uri="{FF2B5EF4-FFF2-40B4-BE49-F238E27FC236}">
                <a16:creationId xmlns:a16="http://schemas.microsoft.com/office/drawing/2014/main" id="{D8E01862-CE17-4CA9-BCCE-65A40B78E16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887979"/>
            <a:ext cx="3467100" cy="39976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9558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843" y="200543"/>
            <a:ext cx="7289042" cy="1036850"/>
          </a:xfrm>
        </p:spPr>
        <p:txBody>
          <a:bodyPr/>
          <a:lstStyle/>
          <a:p>
            <a:r>
              <a:rPr lang="pt-BR" b="1" dirty="0">
                <a:latin typeface="Calibri (Headings)"/>
              </a:rPr>
              <a:t>Iniciando o servidor local</a:t>
            </a:r>
          </a:p>
        </p:txBody>
      </p:sp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63" y="2047164"/>
            <a:ext cx="7303828" cy="42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0065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27CF-CE63-4331-B24D-7B603C7B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HelpDesk - Online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8829E-C7B4-42B2-A0DB-6595DADCF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25" y="1568861"/>
            <a:ext cx="11162406" cy="5128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E58E63-5EB5-4ACB-9C03-AADA6769F1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2" t="1755" r="3307" b="2882"/>
          <a:stretch/>
        </p:blipFill>
        <p:spPr>
          <a:xfrm>
            <a:off x="8301845" y="1939555"/>
            <a:ext cx="3325285" cy="4777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25E473-A8D4-432D-BF9E-99476F097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134" y="1937198"/>
            <a:ext cx="3378996" cy="48731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56369E-49EE-4973-8E47-6E94515C3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7894" y="1984823"/>
            <a:ext cx="3388762" cy="48731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57CDE8-6949-47B4-ACA0-B24E32EE7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160" y="1576141"/>
            <a:ext cx="11278022" cy="52016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F81484-7B95-4AE8-B20D-73C45908F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05" y="1572557"/>
            <a:ext cx="11287789" cy="51862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CFBEC6-380B-429A-ACC0-35E92B857E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0658" y="1911145"/>
            <a:ext cx="3388762" cy="48536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8B8FBA-5FFC-455E-9446-73A738DC88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0416" y="1924171"/>
            <a:ext cx="3398528" cy="486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50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Atendimento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C1C2A8-3E14-4B4A-B893-BB52DDA60DB3}"/>
              </a:ext>
            </a:extLst>
          </p:cNvPr>
          <p:cNvCxnSpPr>
            <a:cxnSpLocks/>
          </p:cNvCxnSpPr>
          <p:nvPr/>
        </p:nvCxnSpPr>
        <p:spPr>
          <a:xfrm>
            <a:off x="2247900" y="2727263"/>
            <a:ext cx="1233861" cy="1341345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3E867D-B53A-47FB-9A7E-70DE3DAE3388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2063918" y="4068608"/>
            <a:ext cx="1417844" cy="147493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342432-2C32-4A73-8802-C5457D8C65A1}"/>
              </a:ext>
            </a:extLst>
          </p:cNvPr>
          <p:cNvCxnSpPr>
            <a:cxnSpLocks/>
          </p:cNvCxnSpPr>
          <p:nvPr/>
        </p:nvCxnSpPr>
        <p:spPr>
          <a:xfrm flipV="1">
            <a:off x="2616106" y="3066918"/>
            <a:ext cx="2241575" cy="30484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EFBD88-2CB0-4A65-9B81-47D8065C42D3}"/>
              </a:ext>
            </a:extLst>
          </p:cNvPr>
          <p:cNvSpPr txBox="1"/>
          <p:nvPr/>
        </p:nvSpPr>
        <p:spPr>
          <a:xfrm>
            <a:off x="2299009" y="2775072"/>
            <a:ext cx="288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Entende o problema.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B38DD9-E55D-4813-AFCB-AAE9F2C38381}"/>
              </a:ext>
            </a:extLst>
          </p:cNvPr>
          <p:cNvCxnSpPr>
            <a:cxnSpLocks/>
          </p:cNvCxnSpPr>
          <p:nvPr/>
        </p:nvCxnSpPr>
        <p:spPr>
          <a:xfrm>
            <a:off x="3143329" y="3716366"/>
            <a:ext cx="3588541" cy="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93FA1C-2CE2-44B8-BB77-C5AF55A7C7F7}"/>
              </a:ext>
            </a:extLst>
          </p:cNvPr>
          <p:cNvSpPr txBox="1"/>
          <p:nvPr/>
        </p:nvSpPr>
        <p:spPr>
          <a:xfrm>
            <a:off x="3104624" y="3432994"/>
            <a:ext cx="494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Verifica na base de erros conhecidos.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3A8355-C09D-4DD9-961C-FBCC5E17D3AD}"/>
              </a:ext>
            </a:extLst>
          </p:cNvPr>
          <p:cNvCxnSpPr>
            <a:cxnSpLocks/>
          </p:cNvCxnSpPr>
          <p:nvPr/>
        </p:nvCxnSpPr>
        <p:spPr>
          <a:xfrm>
            <a:off x="3013556" y="4675438"/>
            <a:ext cx="2730266" cy="23967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DB80058-9B42-49C8-ACB5-A8FA3CF104D4}"/>
              </a:ext>
            </a:extLst>
          </p:cNvPr>
          <p:cNvSpPr txBox="1"/>
          <p:nvPr/>
        </p:nvSpPr>
        <p:spPr>
          <a:xfrm>
            <a:off x="3239992" y="4372339"/>
            <a:ext cx="469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Soluciona o problema.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0E07D3-F00E-4AD8-B686-1626C36C2952}"/>
              </a:ext>
            </a:extLst>
          </p:cNvPr>
          <p:cNvCxnSpPr>
            <a:cxnSpLocks/>
          </p:cNvCxnSpPr>
          <p:nvPr/>
        </p:nvCxnSpPr>
        <p:spPr>
          <a:xfrm>
            <a:off x="2843212" y="5960643"/>
            <a:ext cx="2239869" cy="13319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CB2B250-19A6-49AB-A243-D12361FD1151}"/>
              </a:ext>
            </a:extLst>
          </p:cNvPr>
          <p:cNvSpPr txBox="1"/>
          <p:nvPr/>
        </p:nvSpPr>
        <p:spPr>
          <a:xfrm>
            <a:off x="1652587" y="5650034"/>
            <a:ext cx="469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Direciona para o N2.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90C4A02-BF24-4814-AA18-D7611236E3D2}"/>
              </a:ext>
            </a:extLst>
          </p:cNvPr>
          <p:cNvSpPr/>
          <p:nvPr/>
        </p:nvSpPr>
        <p:spPr>
          <a:xfrm>
            <a:off x="1247092" y="1893054"/>
            <a:ext cx="1633652" cy="834209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ATENDENTE (N1)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61867145-1A8A-417A-8C39-B0DE63CECC53}"/>
              </a:ext>
            </a:extLst>
          </p:cNvPr>
          <p:cNvSpPr/>
          <p:nvPr/>
        </p:nvSpPr>
        <p:spPr>
          <a:xfrm>
            <a:off x="1247092" y="5543538"/>
            <a:ext cx="1633651" cy="834209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 NÃO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61ABFB8-F9DA-48AF-9190-E73985C5E184}"/>
              </a:ext>
            </a:extLst>
          </p:cNvPr>
          <p:cNvCxnSpPr>
            <a:cxnSpLocks/>
          </p:cNvCxnSpPr>
          <p:nvPr/>
        </p:nvCxnSpPr>
        <p:spPr>
          <a:xfrm>
            <a:off x="6420816" y="2727263"/>
            <a:ext cx="1233861" cy="1341345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34A654C-F3E7-4099-B27F-FC1E534F19D5}"/>
              </a:ext>
            </a:extLst>
          </p:cNvPr>
          <p:cNvCxnSpPr>
            <a:cxnSpLocks/>
            <a:endCxn id="79" idx="0"/>
          </p:cNvCxnSpPr>
          <p:nvPr/>
        </p:nvCxnSpPr>
        <p:spPr>
          <a:xfrm flipH="1">
            <a:off x="6236834" y="4068608"/>
            <a:ext cx="1417844" cy="147493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1FE0CB6-65E7-40EC-ACA6-BDC5F84F6A47}"/>
              </a:ext>
            </a:extLst>
          </p:cNvPr>
          <p:cNvCxnSpPr>
            <a:cxnSpLocks/>
          </p:cNvCxnSpPr>
          <p:nvPr/>
        </p:nvCxnSpPr>
        <p:spPr>
          <a:xfrm flipV="1">
            <a:off x="6731870" y="3048406"/>
            <a:ext cx="2466975" cy="6132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383DD60-D7A0-424E-83E5-ABBC58A55347}"/>
              </a:ext>
            </a:extLst>
          </p:cNvPr>
          <p:cNvSpPr txBox="1"/>
          <p:nvPr/>
        </p:nvSpPr>
        <p:spPr>
          <a:xfrm>
            <a:off x="6528772" y="2731154"/>
            <a:ext cx="288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Entende o problema.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1DFBA92-78C5-4C55-B19C-35126F2994D5}"/>
              </a:ext>
            </a:extLst>
          </p:cNvPr>
          <p:cNvCxnSpPr>
            <a:cxnSpLocks/>
          </p:cNvCxnSpPr>
          <p:nvPr/>
        </p:nvCxnSpPr>
        <p:spPr>
          <a:xfrm>
            <a:off x="7322055" y="3687790"/>
            <a:ext cx="4346479" cy="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1EA10-7D0E-4E88-A793-B218F6379F46}"/>
              </a:ext>
            </a:extLst>
          </p:cNvPr>
          <p:cNvCxnSpPr>
            <a:cxnSpLocks/>
          </p:cNvCxnSpPr>
          <p:nvPr/>
        </p:nvCxnSpPr>
        <p:spPr>
          <a:xfrm>
            <a:off x="7193463" y="4649285"/>
            <a:ext cx="3480292" cy="8689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2E64BCE-81CC-47CF-A02D-2DD9167F5EFF}"/>
              </a:ext>
            </a:extLst>
          </p:cNvPr>
          <p:cNvCxnSpPr>
            <a:cxnSpLocks/>
          </p:cNvCxnSpPr>
          <p:nvPr/>
        </p:nvCxnSpPr>
        <p:spPr>
          <a:xfrm>
            <a:off x="7016128" y="5960643"/>
            <a:ext cx="2239869" cy="13319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A3D0B1B-CFB2-4BCA-AA37-AE771AD5ABD4}"/>
              </a:ext>
            </a:extLst>
          </p:cNvPr>
          <p:cNvSpPr txBox="1"/>
          <p:nvPr/>
        </p:nvSpPr>
        <p:spPr>
          <a:xfrm>
            <a:off x="5825503" y="5650034"/>
            <a:ext cx="469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Direciona para o N3.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FC88381-9230-4C60-AFAA-5DB3D90E952B}"/>
              </a:ext>
            </a:extLst>
          </p:cNvPr>
          <p:cNvSpPr/>
          <p:nvPr/>
        </p:nvSpPr>
        <p:spPr>
          <a:xfrm>
            <a:off x="5420008" y="1893054"/>
            <a:ext cx="1633651" cy="834209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SUPORTE</a:t>
            </a:r>
          </a:p>
          <a:p>
            <a:pPr algn="ctr"/>
            <a:r>
              <a:rPr lang="pt-BR" dirty="0"/>
              <a:t>(N2)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C4A220A-4DF7-4488-B2D4-12C9057079CB}"/>
              </a:ext>
            </a:extLst>
          </p:cNvPr>
          <p:cNvSpPr/>
          <p:nvPr/>
        </p:nvSpPr>
        <p:spPr>
          <a:xfrm>
            <a:off x="5420008" y="5543538"/>
            <a:ext cx="1633651" cy="834209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 NÃO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4E1703-2250-4D2B-B949-76B928DD96C6}"/>
              </a:ext>
            </a:extLst>
          </p:cNvPr>
          <p:cNvSpPr txBox="1"/>
          <p:nvPr/>
        </p:nvSpPr>
        <p:spPr>
          <a:xfrm>
            <a:off x="7322055" y="3369309"/>
            <a:ext cx="494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Realiza possíveis resoluções via ação remota.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9AA114-FAB0-4A1E-A517-F329AF6D1953}"/>
              </a:ext>
            </a:extLst>
          </p:cNvPr>
          <p:cNvSpPr txBox="1"/>
          <p:nvPr/>
        </p:nvSpPr>
        <p:spPr>
          <a:xfrm>
            <a:off x="7417073" y="4309181"/>
            <a:ext cx="494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Registra na base erros conhecidos.</a:t>
            </a:r>
          </a:p>
        </p:txBody>
      </p:sp>
    </p:spTree>
    <p:extLst>
      <p:ext uri="{BB962C8B-B14F-4D97-AF65-F5344CB8AC3E}">
        <p14:creationId xmlns:p14="http://schemas.microsoft.com/office/powerpoint/2010/main" val="19504052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4533" r="14533"/>
          <a:stretch>
            <a:fillRect/>
          </a:stretch>
        </p:blipFill>
        <p:spPr>
          <a:xfrm>
            <a:off x="6743703" y="0"/>
            <a:ext cx="5448297" cy="6858000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D21B2CA-A681-4EEB-B025-9C7AFA0646B2}"/>
              </a:ext>
            </a:extLst>
          </p:cNvPr>
          <p:cNvSpPr txBox="1">
            <a:spLocks/>
          </p:cNvSpPr>
          <p:nvPr/>
        </p:nvSpPr>
        <p:spPr>
          <a:xfrm>
            <a:off x="1798505" y="2969983"/>
            <a:ext cx="4519587" cy="9180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411611501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spc="300" dirty="0">
                <a:latin typeface="Segoe UI" panose="020B0502040204020203" pitchFamily="34" charset="0"/>
                <a:cs typeface="Segoe UI" panose="020B0502040204020203" pitchFamily="34" charset="0"/>
              </a:rPr>
              <a:t>PROCESSO DE ATENDIMENTO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61ABFB8-F9DA-48AF-9190-E73985C5E184}"/>
              </a:ext>
            </a:extLst>
          </p:cNvPr>
          <p:cNvCxnSpPr>
            <a:cxnSpLocks/>
          </p:cNvCxnSpPr>
          <p:nvPr/>
        </p:nvCxnSpPr>
        <p:spPr>
          <a:xfrm>
            <a:off x="5361121" y="2570101"/>
            <a:ext cx="1233861" cy="1341345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34A654C-F3E7-4099-B27F-FC1E534F19D5}"/>
              </a:ext>
            </a:extLst>
          </p:cNvPr>
          <p:cNvCxnSpPr>
            <a:cxnSpLocks/>
            <a:endCxn id="79" idx="0"/>
          </p:cNvCxnSpPr>
          <p:nvPr/>
        </p:nvCxnSpPr>
        <p:spPr>
          <a:xfrm flipH="1">
            <a:off x="5016167" y="3911446"/>
            <a:ext cx="1578816" cy="147493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1FE0CB6-65E7-40EC-ACA6-BDC5F84F6A47}"/>
              </a:ext>
            </a:extLst>
          </p:cNvPr>
          <p:cNvCxnSpPr>
            <a:cxnSpLocks/>
          </p:cNvCxnSpPr>
          <p:nvPr/>
        </p:nvCxnSpPr>
        <p:spPr>
          <a:xfrm flipV="1">
            <a:off x="5706448" y="2947852"/>
            <a:ext cx="2466975" cy="6132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383DD60-D7A0-424E-83E5-ABBC58A55347}"/>
              </a:ext>
            </a:extLst>
          </p:cNvPr>
          <p:cNvSpPr txBox="1"/>
          <p:nvPr/>
        </p:nvSpPr>
        <p:spPr>
          <a:xfrm>
            <a:off x="5499538" y="2618203"/>
            <a:ext cx="288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Entende o problema.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1DFBA92-78C5-4C55-B19C-35126F2994D5}"/>
              </a:ext>
            </a:extLst>
          </p:cNvPr>
          <p:cNvCxnSpPr>
            <a:cxnSpLocks/>
          </p:cNvCxnSpPr>
          <p:nvPr/>
        </p:nvCxnSpPr>
        <p:spPr>
          <a:xfrm>
            <a:off x="6396037" y="3687791"/>
            <a:ext cx="4346479" cy="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1EA10-7D0E-4E88-A793-B218F6379F46}"/>
              </a:ext>
            </a:extLst>
          </p:cNvPr>
          <p:cNvCxnSpPr>
            <a:cxnSpLocks/>
          </p:cNvCxnSpPr>
          <p:nvPr/>
        </p:nvCxnSpPr>
        <p:spPr>
          <a:xfrm>
            <a:off x="5734135" y="4707961"/>
            <a:ext cx="2005382" cy="6628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FC88381-9230-4C60-AFAA-5DB3D90E952B}"/>
              </a:ext>
            </a:extLst>
          </p:cNvPr>
          <p:cNvSpPr/>
          <p:nvPr/>
        </p:nvSpPr>
        <p:spPr>
          <a:xfrm>
            <a:off x="4038369" y="1735892"/>
            <a:ext cx="1955596" cy="834209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GERENTE</a:t>
            </a:r>
          </a:p>
          <a:p>
            <a:pPr algn="ctr"/>
            <a:r>
              <a:rPr lang="pt-BR" dirty="0"/>
              <a:t>(N3)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C4A220A-4DF7-4488-B2D4-12C9057079CB}"/>
              </a:ext>
            </a:extLst>
          </p:cNvPr>
          <p:cNvSpPr/>
          <p:nvPr/>
        </p:nvSpPr>
        <p:spPr>
          <a:xfrm>
            <a:off x="4038369" y="5386376"/>
            <a:ext cx="1955596" cy="834209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RESOLUÇÃO</a:t>
            </a:r>
            <a:r>
              <a:rPr lang="pt-BR" b="1" dirty="0"/>
              <a:t> </a:t>
            </a:r>
            <a:r>
              <a:rPr lang="pt-BR" dirty="0"/>
              <a:t>CONCLUÍDA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4E1703-2250-4D2B-B949-76B928DD96C6}"/>
              </a:ext>
            </a:extLst>
          </p:cNvPr>
          <p:cNvSpPr txBox="1"/>
          <p:nvPr/>
        </p:nvSpPr>
        <p:spPr>
          <a:xfrm>
            <a:off x="6410325" y="3340806"/>
            <a:ext cx="494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Realiza possíveis resoluções via ação remota.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9AA114-FAB0-4A1E-A517-F329AF6D1953}"/>
              </a:ext>
            </a:extLst>
          </p:cNvPr>
          <p:cNvSpPr txBox="1"/>
          <p:nvPr/>
        </p:nvSpPr>
        <p:spPr>
          <a:xfrm>
            <a:off x="5994371" y="4381925"/>
            <a:ext cx="494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Agenda GMUD.</a:t>
            </a:r>
          </a:p>
        </p:txBody>
      </p:sp>
    </p:spTree>
    <p:extLst>
      <p:ext uri="{BB962C8B-B14F-4D97-AF65-F5344CB8AC3E}">
        <p14:creationId xmlns:p14="http://schemas.microsoft.com/office/powerpoint/2010/main" val="133023473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12" name="CaixaDeTexto 21">
            <a:extLst>
              <a:ext uri="{FF2B5EF4-FFF2-40B4-BE49-F238E27FC236}">
                <a16:creationId xmlns:a16="http://schemas.microsoft.com/office/drawing/2014/main" id="{B67AFA81-DBF2-4129-B25C-8EE5F9603772}"/>
              </a:ext>
            </a:extLst>
          </p:cNvPr>
          <p:cNvSpPr txBox="1"/>
          <p:nvPr/>
        </p:nvSpPr>
        <p:spPr>
          <a:xfrm>
            <a:off x="899075" y="2845761"/>
            <a:ext cx="5844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Conclusão </a:t>
            </a:r>
          </a:p>
        </p:txBody>
      </p:sp>
    </p:spTree>
    <p:extLst>
      <p:ext uri="{BB962C8B-B14F-4D97-AF65-F5344CB8AC3E}">
        <p14:creationId xmlns:p14="http://schemas.microsoft.com/office/powerpoint/2010/main" val="422615185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7EBAF95-491A-46BF-A664-BD73050A3B6B}"/>
              </a:ext>
            </a:extLst>
          </p:cNvPr>
          <p:cNvSpPr txBox="1"/>
          <p:nvPr/>
        </p:nvSpPr>
        <p:spPr>
          <a:xfrm>
            <a:off x="1666875" y="3429000"/>
            <a:ext cx="8858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Obrigado!</a:t>
            </a:r>
            <a:endParaRPr lang="pt-BR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1B17FEA-A433-4C8C-82BA-427BAA20A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629" y="1951989"/>
            <a:ext cx="7082742" cy="147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6417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669072"/>
            <a:ext cx="9601200" cy="622911"/>
          </a:xfrm>
        </p:spPr>
        <p:txBody>
          <a:bodyPr rtlCol="0"/>
          <a:lstStyle/>
          <a:p>
            <a:pPr rtl="0"/>
            <a:r>
              <a:rPr lang="pt-BR" b="1" dirty="0">
                <a:latin typeface="+mn-lt"/>
                <a:cs typeface="Segoe UI" panose="020B0502040204020203" pitchFamily="34" charset="0"/>
              </a:rPr>
              <a:t>O que é umidade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95400" y="2361619"/>
            <a:ext cx="6115050" cy="36265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Quantidade de vapor de água na atmosfera.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Umidade ideal entre 50% a 60%(OMS).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Problemas respiratórios.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Perda de produtividade</a:t>
            </a:r>
          </a:p>
        </p:txBody>
      </p:sp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685800"/>
            <a:ext cx="9601200" cy="606184"/>
          </a:xfrm>
        </p:spPr>
        <p:txBody>
          <a:bodyPr rtlCol="0"/>
          <a:lstStyle/>
          <a:p>
            <a:r>
              <a:rPr lang="pt-BR" b="1" dirty="0"/>
              <a:t>Bem estar e Produtividade</a:t>
            </a:r>
            <a:endParaRPr lang="pt-BR" b="1" spc="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95400" y="2400300"/>
            <a:ext cx="9601200" cy="3771900"/>
          </a:xfrm>
        </p:spPr>
        <p:txBody>
          <a:bodyPr/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Impacto causado no ambiente de trabalho.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Norma Regulamentadora 17 do Ministério do Trabalho.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Umidade mínima de 40% e temperatura de 20ºC a 23ºC.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Bem fisiológico e psicológico do funcionário.</a:t>
            </a:r>
          </a:p>
          <a:p>
            <a:pPr marL="0" indent="0">
              <a:lnSpc>
                <a:spcPct val="150000"/>
              </a:lnSpc>
              <a:buNone/>
            </a:pPr>
            <a:endParaRPr lang="pt-BR" dirty="0"/>
          </a:p>
          <a:p>
            <a:pPr>
              <a:lnSpc>
                <a:spcPct val="150000"/>
              </a:lnSpc>
              <a:buBlip>
                <a:blip r:embed="rId3"/>
              </a:buBlip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49697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b="1" dirty="0"/>
              <a:t>Grafico da Frequência de Erros de um Funcionário</a:t>
            </a:r>
          </a:p>
        </p:txBody>
      </p:sp>
      <p:graphicFrame>
        <p:nvGraphicFramePr>
          <p:cNvPr id="6" name="Espaço reservado para conteúdo 5" descr="Gráfico de colunas clusterizado representando&#10;Gráfico de combinação de três séries para quatro categoria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150012"/>
              </p:ext>
            </p:extLst>
          </p:nvPr>
        </p:nvGraphicFramePr>
        <p:xfrm>
          <a:off x="1295400" y="1662019"/>
          <a:ext cx="96012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193E2AA3-D61E-4E72-A82B-8C8A58488B92}"/>
              </a:ext>
            </a:extLst>
          </p:cNvPr>
          <p:cNvSpPr txBox="1"/>
          <p:nvPr/>
        </p:nvSpPr>
        <p:spPr>
          <a:xfrm>
            <a:off x="8029576" y="6352680"/>
            <a:ext cx="369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Fonte: Taís Larissa – CESUMAR (2010)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38C27-24AB-4193-BDD6-A793E31B0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899" y="6116937"/>
            <a:ext cx="428626" cy="285751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1D4269E-C68F-4F3A-8E50-76500C85145A}"/>
              </a:ext>
            </a:extLst>
          </p:cNvPr>
          <p:cNvSpPr txBox="1">
            <a:spLocks/>
          </p:cNvSpPr>
          <p:nvPr/>
        </p:nvSpPr>
        <p:spPr>
          <a:xfrm>
            <a:off x="4962525" y="5922168"/>
            <a:ext cx="2266950" cy="5000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Frequência de Erro</a:t>
            </a:r>
          </a:p>
        </p:txBody>
      </p:sp>
    </p:spTree>
    <p:extLst>
      <p:ext uri="{BB962C8B-B14F-4D97-AF65-F5344CB8AC3E}">
        <p14:creationId xmlns:p14="http://schemas.microsoft.com/office/powerpoint/2010/main" val="117916465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80224"/>
            <a:ext cx="9601200" cy="611760"/>
          </a:xfrm>
        </p:spPr>
        <p:txBody>
          <a:bodyPr/>
          <a:lstStyle/>
          <a:p>
            <a:r>
              <a:rPr lang="pt-BR" b="1" dirty="0"/>
              <a:t>Objetivo do Projeto</a:t>
            </a:r>
          </a:p>
        </p:txBody>
      </p:sp>
      <p:sp>
        <p:nvSpPr>
          <p:cNvPr id="27" name="Espaço Reservado para Conteúdo 2">
            <a:extLst>
              <a:ext uri="{FF2B5EF4-FFF2-40B4-BE49-F238E27FC236}">
                <a16:creationId xmlns:a16="http://schemas.microsoft.com/office/drawing/2014/main" id="{B57B8BE6-C298-4F45-A38D-0B98FAC14530}"/>
              </a:ext>
            </a:extLst>
          </p:cNvPr>
          <p:cNvSpPr txBox="1">
            <a:spLocks/>
          </p:cNvSpPr>
          <p:nvPr/>
        </p:nvSpPr>
        <p:spPr>
          <a:xfrm>
            <a:off x="1295400" y="2477361"/>
            <a:ext cx="9601200" cy="3319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pt-BR" dirty="0"/>
              <a:t> Adequação às normas.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pt-BR" dirty="0"/>
              <a:t> Monitoramento constante, seguro e automatizado.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pt-BR" dirty="0"/>
              <a:t> Aumento de produtividade.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pt-BR" dirty="0"/>
              <a:t> Economia de tempo e energia.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35947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79862"/>
            <a:ext cx="9601200" cy="645213"/>
          </a:xfrm>
        </p:spPr>
        <p:txBody>
          <a:bodyPr/>
          <a:lstStyle/>
          <a:p>
            <a:r>
              <a:rPr lang="pt-BR" b="1" dirty="0"/>
              <a:t>Desenho de Solução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9876"/>
            <a:ext cx="12112782" cy="471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8745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05D4DC-C2E0-4BF6-9835-6625616A17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Espaço Reservado para Imagem 20">
            <a:extLst>
              <a:ext uri="{FF2B5EF4-FFF2-40B4-BE49-F238E27FC236}">
                <a16:creationId xmlns:a16="http://schemas.microsoft.com/office/drawing/2014/main" id="{A33EE05E-1EFA-4F63-B7E6-3A94A8FCAA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33" r="14533"/>
          <a:stretch>
            <a:fillRect/>
          </a:stretch>
        </p:blipFill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CaixaDeTexto 21">
            <a:extLst>
              <a:ext uri="{FF2B5EF4-FFF2-40B4-BE49-F238E27FC236}">
                <a16:creationId xmlns:a16="http://schemas.microsoft.com/office/drawing/2014/main" id="{AAE1B5D2-5B1A-4D53-9AA6-3E6B414DBDA7}"/>
              </a:ext>
            </a:extLst>
          </p:cNvPr>
          <p:cNvSpPr txBox="1"/>
          <p:nvPr/>
        </p:nvSpPr>
        <p:spPr>
          <a:xfrm>
            <a:off x="858644" y="2921168"/>
            <a:ext cx="6241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Planejamento </a:t>
            </a:r>
          </a:p>
        </p:txBody>
      </p:sp>
    </p:spTree>
    <p:extLst>
      <p:ext uri="{BB962C8B-B14F-4D97-AF65-F5344CB8AC3E}">
        <p14:creationId xmlns:p14="http://schemas.microsoft.com/office/powerpoint/2010/main" val="351307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reção de Vendas 16:9">
  <a:themeElements>
    <a:clrScheme name="Personalizada 2">
      <a:dk1>
        <a:srgbClr val="3F3F3F"/>
      </a:dk1>
      <a:lt1>
        <a:sysClr val="window" lastClr="FFFFFF"/>
      </a:lt1>
      <a:dk2>
        <a:srgbClr val="000000"/>
      </a:dk2>
      <a:lt2>
        <a:srgbClr val="F9F9F9"/>
      </a:lt2>
      <a:accent1>
        <a:srgbClr val="C7E1F0"/>
      </a:accent1>
      <a:accent2>
        <a:srgbClr val="34A1C4"/>
      </a:accent2>
      <a:accent3>
        <a:srgbClr val="227ABA"/>
      </a:accent3>
      <a:accent4>
        <a:srgbClr val="5F5F5F"/>
      </a:accent4>
      <a:accent5>
        <a:srgbClr val="69E0E7"/>
      </a:accent5>
      <a:accent6>
        <a:srgbClr val="006095"/>
      </a:accent6>
      <a:hlink>
        <a:srgbClr val="227ABA"/>
      </a:hlink>
      <a:folHlink>
        <a:srgbClr val="96989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65_TF03431374.potx" id="{642082C3-33C4-4A4F-826A-DE6F41321B77}" vid="{9E4BA8FB-5DC8-40C3-9BE9-9FE0540F6115}"/>
    </a:ext>
  </a:extLst>
</a:theme>
</file>

<file path=ppt/theme/theme2.xml><?xml version="1.0" encoding="utf-8"?>
<a:theme xmlns:a="http://schemas.openxmlformats.org/drawingml/2006/main" name="Tema do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TF03431374</Template>
  <TotalTime>1445</TotalTime>
  <Words>551</Words>
  <Application>Microsoft Office PowerPoint</Application>
  <PresentationFormat>Widescreen</PresentationFormat>
  <Paragraphs>119</Paragraphs>
  <Slides>32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40" baseType="lpstr">
      <vt:lpstr>Arial</vt:lpstr>
      <vt:lpstr>Book Antiqua</vt:lpstr>
      <vt:lpstr>Calibri</vt:lpstr>
      <vt:lpstr>Calibri (Headings)</vt:lpstr>
      <vt:lpstr>Segoe UI</vt:lpstr>
      <vt:lpstr>Symbol</vt:lpstr>
      <vt:lpstr>Times New Roman</vt:lpstr>
      <vt:lpstr>Direção de Vendas 16:9</vt:lpstr>
      <vt:lpstr>Apresentação do PowerPoint</vt:lpstr>
      <vt:lpstr>Membros do grupo</vt:lpstr>
      <vt:lpstr>Apresentação do PowerPoint</vt:lpstr>
      <vt:lpstr>O que é umidade</vt:lpstr>
      <vt:lpstr>Bem estar e Produtividade</vt:lpstr>
      <vt:lpstr>Grafico da Frequência de Erros de um Funcionário</vt:lpstr>
      <vt:lpstr>Objetivo do Projeto</vt:lpstr>
      <vt:lpstr>Desenho de Solução</vt:lpstr>
      <vt:lpstr>Apresentação do PowerPoint</vt:lpstr>
      <vt:lpstr>Funções da equipe no projeto</vt:lpstr>
      <vt:lpstr>Apresentação do PowerPoint</vt:lpstr>
      <vt:lpstr>Tecnologias e Ferramentas Utilizadas</vt:lpstr>
      <vt:lpstr>Requisitos</vt:lpstr>
      <vt:lpstr>Sprint Backlog</vt:lpstr>
      <vt:lpstr>Apresentação do PowerPoint</vt:lpstr>
      <vt:lpstr>Aquisição de dados pelo Arduino</vt:lpstr>
      <vt:lpstr>Low Level Design</vt:lpstr>
      <vt:lpstr>Banco de Dados – Modelo Lógico</vt:lpstr>
      <vt:lpstr>Apresentação do PowerPoint</vt:lpstr>
      <vt:lpstr>Demonstração do site e aplicação web</vt:lpstr>
      <vt:lpstr>Plano de Homologação – Premissas </vt:lpstr>
      <vt:lpstr>Plano de Homologação – Checklist de Funcionalidades</vt:lpstr>
      <vt:lpstr>Cenários de testes </vt:lpstr>
      <vt:lpstr>Apresentação do PowerPoint</vt:lpstr>
      <vt:lpstr>Componentes Necessários</vt:lpstr>
      <vt:lpstr>Como deve Conectar o Arduino:</vt:lpstr>
      <vt:lpstr>Iniciando o servidor local</vt:lpstr>
      <vt:lpstr>HelpDesk - Online</vt:lpstr>
      <vt:lpstr>Processo de Atendimento</vt:lpstr>
      <vt:lpstr>PROCESSO DE ATENDIMENTO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com layout de imagens</dc:title>
  <dc:creator>LETICIA LAGO MÓRI</dc:creator>
  <cp:lastModifiedBy>Usuário do Windows</cp:lastModifiedBy>
  <cp:revision>150</cp:revision>
  <dcterms:created xsi:type="dcterms:W3CDTF">2019-03-29T23:07:21Z</dcterms:created>
  <dcterms:modified xsi:type="dcterms:W3CDTF">2019-06-08T22:32:05Z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